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380" r:id="rId3"/>
    <p:sldId id="396" r:id="rId4"/>
    <p:sldId id="397" r:id="rId5"/>
    <p:sldId id="382" r:id="rId6"/>
    <p:sldId id="384" r:id="rId7"/>
    <p:sldId id="381" r:id="rId8"/>
    <p:sldId id="383" r:id="rId9"/>
    <p:sldId id="385" r:id="rId10"/>
    <p:sldId id="386" r:id="rId11"/>
    <p:sldId id="389" r:id="rId12"/>
    <p:sldId id="390" r:id="rId13"/>
    <p:sldId id="391" r:id="rId14"/>
    <p:sldId id="388" r:id="rId15"/>
    <p:sldId id="398" r:id="rId16"/>
    <p:sldId id="399" r:id="rId17"/>
    <p:sldId id="400" r:id="rId18"/>
    <p:sldId id="401" r:id="rId19"/>
    <p:sldId id="395" r:id="rId20"/>
    <p:sldId id="39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84" d="100"/>
          <a:sy n="84" d="100"/>
        </p:scale>
        <p:origin x="352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8CBD6-8C38-4985-A734-B3E064598BB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C3A64F-A8CC-4017-9CD3-AADFC634D1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/>
            <a:t>Tipo 1?</a:t>
          </a:r>
          <a:endParaRPr lang="en-US"/>
        </a:p>
      </dgm:t>
    </dgm:pt>
    <dgm:pt modelId="{AC62D5E7-B41D-4B2E-B55C-139F4234FD6A}" type="parTrans" cxnId="{E54E2E58-0271-4729-8C82-A8CB0758738B}">
      <dgm:prSet/>
      <dgm:spPr/>
      <dgm:t>
        <a:bodyPr/>
        <a:lstStyle/>
        <a:p>
          <a:endParaRPr lang="en-US"/>
        </a:p>
      </dgm:t>
    </dgm:pt>
    <dgm:pt modelId="{3872AFF8-0F6F-4F34-A8BB-490405CB02ED}" type="sibTrans" cxnId="{E54E2E58-0271-4729-8C82-A8CB0758738B}">
      <dgm:prSet/>
      <dgm:spPr/>
      <dgm:t>
        <a:bodyPr/>
        <a:lstStyle/>
        <a:p>
          <a:endParaRPr lang="en-US"/>
        </a:p>
      </dgm:t>
    </dgm:pt>
    <dgm:pt modelId="{50708B29-08EF-4131-9A5B-EACB9D71D7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/>
            <a:t>Tipo 2?</a:t>
          </a:r>
          <a:endParaRPr lang="en-US"/>
        </a:p>
      </dgm:t>
    </dgm:pt>
    <dgm:pt modelId="{C23A52C5-13A2-4F80-9C06-EF4EFBFB3422}" type="parTrans" cxnId="{0DB71B9A-2F9D-46FF-94E2-41D6EE888C2A}">
      <dgm:prSet/>
      <dgm:spPr/>
      <dgm:t>
        <a:bodyPr/>
        <a:lstStyle/>
        <a:p>
          <a:endParaRPr lang="en-US"/>
        </a:p>
      </dgm:t>
    </dgm:pt>
    <dgm:pt modelId="{9FAE04B3-902A-4563-B34B-B67452A4A01E}" type="sibTrans" cxnId="{0DB71B9A-2F9D-46FF-94E2-41D6EE888C2A}">
      <dgm:prSet/>
      <dgm:spPr/>
      <dgm:t>
        <a:bodyPr/>
        <a:lstStyle/>
        <a:p>
          <a:endParaRPr lang="en-US"/>
        </a:p>
      </dgm:t>
    </dgm:pt>
    <dgm:pt modelId="{D5700E85-69EB-43BC-BA19-F15DFE9C7A8B}" type="pres">
      <dgm:prSet presAssocID="{3DC8CBD6-8C38-4985-A734-B3E064598BB8}" presName="root" presStyleCnt="0">
        <dgm:presLayoutVars>
          <dgm:dir/>
          <dgm:resizeHandles val="exact"/>
        </dgm:presLayoutVars>
      </dgm:prSet>
      <dgm:spPr/>
    </dgm:pt>
    <dgm:pt modelId="{9B684DFB-886C-454D-9213-6F270A9C7AF1}" type="pres">
      <dgm:prSet presAssocID="{3BC3A64F-A8CC-4017-9CD3-AADFC634D19D}" presName="compNode" presStyleCnt="0"/>
      <dgm:spPr/>
    </dgm:pt>
    <dgm:pt modelId="{136C343D-47A1-4893-859F-57FC686EBF28}" type="pres">
      <dgm:prSet presAssocID="{3BC3A64F-A8CC-4017-9CD3-AADFC634D19D}" presName="iconBgRect" presStyleLbl="bgShp" presStyleIdx="0" presStyleCnt="2"/>
      <dgm:spPr/>
    </dgm:pt>
    <dgm:pt modelId="{54C3D6B8-E2C6-4DE3-80A2-82FCA34522BC}" type="pres">
      <dgm:prSet presAssocID="{3BC3A64F-A8CC-4017-9CD3-AADFC634D1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1620B67-0853-4CBF-BD24-A86183E42781}" type="pres">
      <dgm:prSet presAssocID="{3BC3A64F-A8CC-4017-9CD3-AADFC634D19D}" presName="spaceRect" presStyleCnt="0"/>
      <dgm:spPr/>
    </dgm:pt>
    <dgm:pt modelId="{75C08262-F400-44E1-B605-66D03DF07F1E}" type="pres">
      <dgm:prSet presAssocID="{3BC3A64F-A8CC-4017-9CD3-AADFC634D19D}" presName="textRect" presStyleLbl="revTx" presStyleIdx="0" presStyleCnt="2">
        <dgm:presLayoutVars>
          <dgm:chMax val="1"/>
          <dgm:chPref val="1"/>
        </dgm:presLayoutVars>
      </dgm:prSet>
      <dgm:spPr/>
    </dgm:pt>
    <dgm:pt modelId="{45F660F8-D981-4705-95E6-FE6A304B79F1}" type="pres">
      <dgm:prSet presAssocID="{3872AFF8-0F6F-4F34-A8BB-490405CB02ED}" presName="sibTrans" presStyleCnt="0"/>
      <dgm:spPr/>
    </dgm:pt>
    <dgm:pt modelId="{94FB4953-DCBD-4E92-A781-071277EB7294}" type="pres">
      <dgm:prSet presAssocID="{50708B29-08EF-4131-9A5B-EACB9D71D7AA}" presName="compNode" presStyleCnt="0"/>
      <dgm:spPr/>
    </dgm:pt>
    <dgm:pt modelId="{993AA478-3714-47CA-A323-AE2C96C8F359}" type="pres">
      <dgm:prSet presAssocID="{50708B29-08EF-4131-9A5B-EACB9D71D7AA}" presName="iconBgRect" presStyleLbl="bgShp" presStyleIdx="1" presStyleCnt="2"/>
      <dgm:spPr/>
    </dgm:pt>
    <dgm:pt modelId="{EC79C798-9A24-47D8-8D6E-90D7EC2EBD66}" type="pres">
      <dgm:prSet presAssocID="{50708B29-08EF-4131-9A5B-EACB9D71D7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750944-767E-42F8-9001-1C0E075A3B78}" type="pres">
      <dgm:prSet presAssocID="{50708B29-08EF-4131-9A5B-EACB9D71D7AA}" presName="spaceRect" presStyleCnt="0"/>
      <dgm:spPr/>
    </dgm:pt>
    <dgm:pt modelId="{51244D7B-4C92-42FC-993B-96EEBF8E28E8}" type="pres">
      <dgm:prSet presAssocID="{50708B29-08EF-4131-9A5B-EACB9D71D7A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41E18-2F63-46AA-A838-E9FA7CA5223C}" type="presOf" srcId="{3DC8CBD6-8C38-4985-A734-B3E064598BB8}" destId="{D5700E85-69EB-43BC-BA19-F15DFE9C7A8B}" srcOrd="0" destOrd="0" presId="urn:microsoft.com/office/officeart/2018/5/layout/IconCircleLabelList"/>
    <dgm:cxn modelId="{FAF5B431-E819-47F4-BBE3-F46D069C9785}" type="presOf" srcId="{50708B29-08EF-4131-9A5B-EACB9D71D7AA}" destId="{51244D7B-4C92-42FC-993B-96EEBF8E28E8}" srcOrd="0" destOrd="0" presId="urn:microsoft.com/office/officeart/2018/5/layout/IconCircleLabelList"/>
    <dgm:cxn modelId="{E54E2E58-0271-4729-8C82-A8CB0758738B}" srcId="{3DC8CBD6-8C38-4985-A734-B3E064598BB8}" destId="{3BC3A64F-A8CC-4017-9CD3-AADFC634D19D}" srcOrd="0" destOrd="0" parTransId="{AC62D5E7-B41D-4B2E-B55C-139F4234FD6A}" sibTransId="{3872AFF8-0F6F-4F34-A8BB-490405CB02ED}"/>
    <dgm:cxn modelId="{871ADD98-2304-45C7-B3F3-4C1C90EE5ED5}" type="presOf" srcId="{3BC3A64F-A8CC-4017-9CD3-AADFC634D19D}" destId="{75C08262-F400-44E1-B605-66D03DF07F1E}" srcOrd="0" destOrd="0" presId="urn:microsoft.com/office/officeart/2018/5/layout/IconCircleLabelList"/>
    <dgm:cxn modelId="{0DB71B9A-2F9D-46FF-94E2-41D6EE888C2A}" srcId="{3DC8CBD6-8C38-4985-A734-B3E064598BB8}" destId="{50708B29-08EF-4131-9A5B-EACB9D71D7AA}" srcOrd="1" destOrd="0" parTransId="{C23A52C5-13A2-4F80-9C06-EF4EFBFB3422}" sibTransId="{9FAE04B3-902A-4563-B34B-B67452A4A01E}"/>
    <dgm:cxn modelId="{32A0CE2A-750D-4089-A0F3-4D814336C0E2}" type="presParOf" srcId="{D5700E85-69EB-43BC-BA19-F15DFE9C7A8B}" destId="{9B684DFB-886C-454D-9213-6F270A9C7AF1}" srcOrd="0" destOrd="0" presId="urn:microsoft.com/office/officeart/2018/5/layout/IconCircleLabelList"/>
    <dgm:cxn modelId="{2ECEA1D8-3AD2-4CE1-8F50-FA3A106E4D9C}" type="presParOf" srcId="{9B684DFB-886C-454D-9213-6F270A9C7AF1}" destId="{136C343D-47A1-4893-859F-57FC686EBF28}" srcOrd="0" destOrd="0" presId="urn:microsoft.com/office/officeart/2018/5/layout/IconCircleLabelList"/>
    <dgm:cxn modelId="{FB56F6EF-F3E0-43B3-BE1D-D7F662FCB4FD}" type="presParOf" srcId="{9B684DFB-886C-454D-9213-6F270A9C7AF1}" destId="{54C3D6B8-E2C6-4DE3-80A2-82FCA34522BC}" srcOrd="1" destOrd="0" presId="urn:microsoft.com/office/officeart/2018/5/layout/IconCircleLabelList"/>
    <dgm:cxn modelId="{F3B74DEB-BE89-4414-B4C6-EB6CA91130E5}" type="presParOf" srcId="{9B684DFB-886C-454D-9213-6F270A9C7AF1}" destId="{51620B67-0853-4CBF-BD24-A86183E42781}" srcOrd="2" destOrd="0" presId="urn:microsoft.com/office/officeart/2018/5/layout/IconCircleLabelList"/>
    <dgm:cxn modelId="{1A5A06CE-C644-4857-95B2-504DD1544E4D}" type="presParOf" srcId="{9B684DFB-886C-454D-9213-6F270A9C7AF1}" destId="{75C08262-F400-44E1-B605-66D03DF07F1E}" srcOrd="3" destOrd="0" presId="urn:microsoft.com/office/officeart/2018/5/layout/IconCircleLabelList"/>
    <dgm:cxn modelId="{5D9CFDAB-589B-4EFC-A469-B043854C1DCE}" type="presParOf" srcId="{D5700E85-69EB-43BC-BA19-F15DFE9C7A8B}" destId="{45F660F8-D981-4705-95E6-FE6A304B79F1}" srcOrd="1" destOrd="0" presId="urn:microsoft.com/office/officeart/2018/5/layout/IconCircleLabelList"/>
    <dgm:cxn modelId="{CCF0186D-2D27-4D5A-AD34-BDAD1D311B8F}" type="presParOf" srcId="{D5700E85-69EB-43BC-BA19-F15DFE9C7A8B}" destId="{94FB4953-DCBD-4E92-A781-071277EB7294}" srcOrd="2" destOrd="0" presId="urn:microsoft.com/office/officeart/2018/5/layout/IconCircleLabelList"/>
    <dgm:cxn modelId="{21BA9DF2-5956-4C06-A1C7-A5F67AD28999}" type="presParOf" srcId="{94FB4953-DCBD-4E92-A781-071277EB7294}" destId="{993AA478-3714-47CA-A323-AE2C96C8F359}" srcOrd="0" destOrd="0" presId="urn:microsoft.com/office/officeart/2018/5/layout/IconCircleLabelList"/>
    <dgm:cxn modelId="{81D71827-56DA-48ED-AA10-98732EA632E9}" type="presParOf" srcId="{94FB4953-DCBD-4E92-A781-071277EB7294}" destId="{EC79C798-9A24-47D8-8D6E-90D7EC2EBD66}" srcOrd="1" destOrd="0" presId="urn:microsoft.com/office/officeart/2018/5/layout/IconCircleLabelList"/>
    <dgm:cxn modelId="{F44DE3DE-1874-4F0E-9129-9880F9FEB3B3}" type="presParOf" srcId="{94FB4953-DCBD-4E92-A781-071277EB7294}" destId="{6A750944-767E-42F8-9001-1C0E075A3B78}" srcOrd="2" destOrd="0" presId="urn:microsoft.com/office/officeart/2018/5/layout/IconCircleLabelList"/>
    <dgm:cxn modelId="{96A24372-AE06-4DDE-830B-C45889E0C8A8}" type="presParOf" srcId="{94FB4953-DCBD-4E92-A781-071277EB7294}" destId="{51244D7B-4C92-42FC-993B-96EEBF8E28E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C343D-47A1-4893-859F-57FC686EBF28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3D6B8-E2C6-4DE3-80A2-82FCA34522BC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08262-F400-44E1-B605-66D03DF07F1E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4400" kern="1200"/>
            <a:t>Tipo 1?</a:t>
          </a:r>
          <a:endParaRPr lang="en-US" sz="4400" kern="1200"/>
        </a:p>
      </dsp:txBody>
      <dsp:txXfrm>
        <a:off x="1342800" y="3255669"/>
        <a:ext cx="3600000" cy="720000"/>
      </dsp:txXfrm>
    </dsp:sp>
    <dsp:sp modelId="{993AA478-3714-47CA-A323-AE2C96C8F359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9C798-9A24-47D8-8D6E-90D7EC2EBD66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4D7B-4C92-42FC-993B-96EEBF8E28E8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4400" kern="1200"/>
            <a:t>Tipo 2?</a:t>
          </a:r>
          <a:endParaRPr lang="en-US" sz="44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8A045-5B8B-2A49-9752-21C72CFC7C92}" type="datetimeFigureOut">
              <a:rPr lang="en-MX" smtClean="0"/>
              <a:t>04/30/2021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B94C6-9867-F04C-AB75-C70C994572A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9279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C1C2-7E1B-405E-808B-EF23F9FB0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3B19D-05D4-403B-900F-A02EBC9DE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1CD38-2A20-4CBE-BE7B-9E8BBDE9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D66DC-84DC-49E7-9EF8-BBAE6F85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57D3-618B-47AC-A4F2-2B9771A5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5996-5D14-4EF4-9A5D-239BA6B7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9E4E1-1331-4B2A-9304-656C36EDB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0900B-FFBB-4A2F-AD09-BFBE7FED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51B7-D911-4B42-9AD4-895F8AA28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F0242-8DC0-4304-8533-9258E184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BA949-E0CE-4C66-AB39-F6BABFE27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7731F-8E18-45FA-9064-79A651169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1BE04-7F15-4B38-9BB5-CA9F4912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22273-DA68-405A-B50A-F0654CD4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66F17-EFD9-468C-B7C2-008AC6BB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9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7440-A363-46D6-BA5E-D8B184A4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359F-8FBD-4E08-874B-C9FF3666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9DB28-04A2-41AB-B195-378CC849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30DB0-B96F-4CF9-93DF-54A25D80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A022E-7E74-4AF3-9548-5DD97A1A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9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CC1C-9E92-43B1-9E7F-F12A6804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66026-CC24-4F7B-BCBD-807C9892E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994FC-6B3F-40FC-9360-58A52BBD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8BB9E-F096-459C-9E70-FA59CF65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B55E-921C-4930-8F91-6E48101B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1C31-820C-4AEB-A30A-BCF8BAFB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55CB9-1888-415B-BFDF-E684832B8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E2A79-F952-4500-9A46-EC65F8DE3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05328-A68F-4911-B52B-03C3B7A0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55DAA-22AD-49A7-89C1-07F3ED1D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5FD69-E850-4BFA-B146-D126AF75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CED5-9C51-4FD8-8A9D-BB0E09C7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0A343-804E-4737-B51E-D5FFA61B6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54FB4-8B9C-4BE8-B5D4-3D701E33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74585-1943-4AEA-B9E7-C7AFDC1EF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8688B-3E6E-4296-BE11-4E9223965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FA90F-3DE0-4D88-927F-F8E19CA1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0B7ED-DE50-4F5E-AC55-874E1E1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E7173-9789-47FE-BA8F-BCE424C6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6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CF7F-604E-4922-A5F5-0E1D0FC3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293DD-8B93-4F99-B561-F36831A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FF187-7414-4F53-9684-F74C9771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5CEC4-E134-4FCF-AAF7-D6DFA117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9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A593B-CF3D-4575-812E-43ED64F1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C7344-B687-40B3-B72F-3D5EEF35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2F57-9449-4BAA-8246-2FC7C126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3F9-4357-462D-A8A0-A60BAB81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7AC09-E700-4169-854A-FB73A1B5B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40175-96CD-49D2-A02A-50B072CB6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F1550-0BC9-44B6-B5A6-9DCD0BF5F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75860-7D05-4F18-9662-8CFF3608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09E48-1300-4CA1-AD74-496F4DF0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8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1212-6D6F-4B49-BD94-C355BD27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3C37F-7A01-4FB8-A07A-FC5914D15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D91FD-211D-4941-BE58-CA51ABFAB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6B506-2BB7-46F2-8E41-CBBC68439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F4145-A00B-49B8-92E7-27D85EDC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C704D-684D-4378-B71A-046A2786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8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77C295-9268-4240-B1E5-74427959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E4130-E583-437D-BE7C-117DE895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B60A-3F34-4DC8-9D40-320E15A05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6BB16-33D9-45F2-8DA8-650AC6CDAC90}" type="datetimeFigureOut">
              <a:rPr lang="en-US" smtClean="0"/>
              <a:t>4/30/2021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D8F21-29DB-4892-88D0-378C1AC06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675BB-F4C8-4F5A-94AC-1CBDEFA8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7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3760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eartofglam.mx/mexicocity-condesa-roma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kistantoday.com.pk/2017/10/10/2011-nuclear-disaster-fukushima-court-rules-tepco-govt-liable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commons.wikimedia.org/wiki/File:US_Navy_110315-N-2653B-118_A_fishing_boat_is_among_debris_in_Ofunato,_Japan,_following_a_9.0_magnitude_earthquake_and_subsequent_tsunami.jpg" TargetMode="Externa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osignal.life/2018/08/27/ikiru-shin-godzilla-monstrous-bureaucracies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stonhassle.com/review-shin-godzilla-2016-dir-hideaki-anno-shinji-higuchi/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ikemacmarketing/3021241104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wbimaster.com/introduction-to-data-lake-part-1-what-is-data-lake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alaxyconsulting.weebly.com/blog/enterprise-search3905527" TargetMode="Externa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ofhub.com/articles/smart-goal-setting-examples-for-project-manager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iveminuteswithsteve.wordpress.com/2013/04/28/why-i-dont-do-parallel-parkin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rdrivingtipsindia.wordpress.com/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gazine.co.za/celebrity-news/5-top-tennis-players-of-all-time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ke_Biwa_Marathon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hud.com/story/news/local/2018/11/29/new-york-dmv-new-drivers-licenses-real-id-enhanced/1918485002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he tower of the city&#10;&#10;Description automatically generated">
            <a:extLst>
              <a:ext uri="{FF2B5EF4-FFF2-40B4-BE49-F238E27FC236}">
                <a16:creationId xmlns:a16="http://schemas.microsoft.com/office/drawing/2014/main" id="{89D3018E-8EFD-4CC3-AC02-F7D991B755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C80D3-F11B-45FB-A621-C377FF0A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297866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/>
              <a:t>Toma de </a:t>
            </a:r>
            <a:r>
              <a:rPr lang="es-MX" sz="4800" dirty="0"/>
              <a:t>Decisiones</a:t>
            </a:r>
            <a:r>
              <a:rPr lang="en-US" sz="4800" dirty="0"/>
              <a:t> </a:t>
            </a:r>
            <a:r>
              <a:rPr lang="en-US" sz="4800" dirty="0" err="1"/>
              <a:t>utilizando</a:t>
            </a:r>
            <a:r>
              <a:rPr lang="en-US" sz="4800" dirty="0"/>
              <a:t> Data Science y 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EE636-BDF6-4370-996C-A4D3DB9B7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Leon F. Palafox PhD</a:t>
            </a:r>
          </a:p>
          <a:p>
            <a:pPr algn="l"/>
            <a:r>
              <a:rPr lang="en-US" sz="2000" dirty="0"/>
              <a:t>leonpalafox@gmail.com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06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F4E32A6A-A39A-4860-BF08-72D599BF3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FD6E5-B7C1-4004-B792-74891232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Las decisiones tipo 2 por lo general afectan a la ciudad a largo plazo.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4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BD112-D45A-4F82-9920-C0D6EB33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 pasa cuando usamos el sistema 2 en lo que debería ser un sistema 1?</a:t>
            </a:r>
          </a:p>
        </p:txBody>
      </p:sp>
    </p:spTree>
    <p:extLst>
      <p:ext uri="{BB962C8B-B14F-4D97-AF65-F5344CB8AC3E}">
        <p14:creationId xmlns:p14="http://schemas.microsoft.com/office/powerpoint/2010/main" val="325424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ransport, cooking, table, sitting&#10;&#10;Description automatically generated">
            <a:extLst>
              <a:ext uri="{FF2B5EF4-FFF2-40B4-BE49-F238E27FC236}">
                <a16:creationId xmlns:a16="http://schemas.microsoft.com/office/drawing/2014/main" id="{CA961E23-B468-4B81-BA37-04002A38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pic>
        <p:nvPicPr>
          <p:cNvPr id="9" name="Content Placeholder 8" descr="A pile of dirt in front of a building&#10;&#10;Description automatically generated">
            <a:extLst>
              <a:ext uri="{FF2B5EF4-FFF2-40B4-BE49-F238E27FC236}">
                <a16:creationId xmlns:a16="http://schemas.microsoft.com/office/drawing/2014/main" id="{1313BA23-D8F0-4F83-870A-62F052784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094476" y="10"/>
            <a:ext cx="6094477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34779-55E0-4AEF-9738-E25175F8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999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Terremoto de Japón en el 2011, y desastre de Fukushima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F51BC-60F8-48C7-84AA-30A7B42C391A}"/>
              </a:ext>
            </a:extLst>
          </p:cNvPr>
          <p:cNvSpPr txBox="1"/>
          <p:nvPr/>
        </p:nvSpPr>
        <p:spPr>
          <a:xfrm>
            <a:off x="9881911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commons.wikimedia.org/wiki/File:US_Navy_110315-N-2653B-118_A_fishing_boat_is_among_debris_in_Ofunato,_Japan,_following_a_9.0_magnitude_earthquake_and_subsequent_tsunami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7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CBC69AF-AE9D-43C7-A183-244646418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3D6CC842-F058-44EA-85B9-06F692EC3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4977364" cy="6857990"/>
          </a:xfrm>
          <a:prstGeom prst="rect">
            <a:avLst/>
          </a:prstGeom>
        </p:spPr>
      </p:pic>
      <p:pic>
        <p:nvPicPr>
          <p:cNvPr id="5" name="Content Placeholder 4" descr="A picture containing street, sitting, large, bear&#10;&#10;Description automatically generated">
            <a:extLst>
              <a:ext uri="{FF2B5EF4-FFF2-40B4-BE49-F238E27FC236}">
                <a16:creationId xmlns:a16="http://schemas.microsoft.com/office/drawing/2014/main" id="{1CAC9BFA-972F-4FF8-9768-C22F426EF8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977384" y="10"/>
            <a:ext cx="7214616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E64232A-D912-4882-BF58-10491811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218905"/>
            <a:ext cx="5625863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8E4E9D8-6D9C-4646-83A2-11844D84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574" y="3876005"/>
            <a:ext cx="4848225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7024DA6F-F306-4E62-8E84-816581E0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138" y="4697298"/>
            <a:ext cx="5040034" cy="1435608"/>
          </a:xfrm>
        </p:spPr>
        <p:txBody>
          <a:bodyPr anchor="ctr">
            <a:normAutofit/>
          </a:bodyPr>
          <a:lstStyle/>
          <a:p>
            <a:pPr algn="ctr"/>
            <a:r>
              <a:rPr lang="es-MX" sz="1700"/>
              <a:t>La película Shin Godzilla en Japón fue una crítica social muy fuerte ante al respuesta del gobierno japonés.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6743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E15E79-D508-4721-B169-E460D2BD3C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73508D-5997-4D61-A32F-FC1BCC2D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 tipo de decisión debería usar los datos?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154F6473-1675-43DD-9036-1C56E4F6C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763226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45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4A3F2-5906-42B4-B3FA-B88BF7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Debe usarse IA para toda la toma de decisiones?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38D4666-BF7B-43E7-BE5B-141267A218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580" r="-1" b="-1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5FE3F-5018-428C-84A2-8ECB063C4192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mikemacmarketing/302124110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1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13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DDW Talk: Humanoid robots need to alleviate human anxiety - Innovation  Origins">
            <a:extLst>
              <a:ext uri="{FF2B5EF4-FFF2-40B4-BE49-F238E27FC236}">
                <a16:creationId xmlns:a16="http://schemas.microsoft.com/office/drawing/2014/main" id="{EDCBBD5D-CBA5-48F2-B738-DDA6E8EE0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13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2D9C3-C4F3-4AF4-94AA-26CF4D56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Human + AI</a:t>
            </a:r>
          </a:p>
        </p:txBody>
      </p:sp>
    </p:spTree>
    <p:extLst>
      <p:ext uri="{BB962C8B-B14F-4D97-AF65-F5344CB8AC3E}">
        <p14:creationId xmlns:p14="http://schemas.microsoft.com/office/powerpoint/2010/main" val="426420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oogle Analytics Dashboard - Analyze Key Data in Single View">
            <a:extLst>
              <a:ext uri="{FF2B5EF4-FFF2-40B4-BE49-F238E27FC236}">
                <a16:creationId xmlns:a16="http://schemas.microsoft.com/office/drawing/2014/main" id="{78CA5B5F-A913-4D2D-BB6C-7340FB4FF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Freeform: Shape 72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Starbucks Baristas Petition Company for More Hours - Eater">
            <a:extLst>
              <a:ext uri="{FF2B5EF4-FFF2-40B4-BE49-F238E27FC236}">
                <a16:creationId xmlns:a16="http://schemas.microsoft.com/office/drawing/2014/main" id="{567678C7-2830-404F-A7C8-06702F56A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862"/>
          <a:stretch/>
        </p:blipFill>
        <p:spPr bwMode="auto"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56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srael's 1st social bank set to offer credit to those who find it out of  reach | The Times of Israel">
            <a:extLst>
              <a:ext uri="{FF2B5EF4-FFF2-40B4-BE49-F238E27FC236}">
                <a16:creationId xmlns:a16="http://schemas.microsoft.com/office/drawing/2014/main" id="{D9493498-966C-4683-8CF0-8DA7EFD2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0"/>
            <a:ext cx="10980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040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CF519699-6744-4C96-BA1C-52C6945E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-2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518D24-EB21-4159-B009-5A0B4FA059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BACDD78E-00B8-4E45-87A3-11EA51B68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3200" dirty="0"/>
              <a:t>Hay que pasar de </a:t>
            </a:r>
            <a:r>
              <a:rPr lang="en-US" sz="3200" dirty="0" err="1"/>
              <a:t>tener</a:t>
            </a:r>
            <a:r>
              <a:rPr lang="en-US" sz="3200" dirty="0"/>
              <a:t> los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silos, a </a:t>
            </a:r>
            <a:r>
              <a:rPr lang="en-US" sz="3200" dirty="0" err="1"/>
              <a:t>tener</a:t>
            </a:r>
            <a:r>
              <a:rPr lang="en-US" sz="3200" dirty="0"/>
              <a:t> los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un solo </a:t>
            </a:r>
            <a:r>
              <a:rPr lang="en-US" sz="3200" dirty="0" err="1"/>
              <a:t>lugar</a:t>
            </a:r>
            <a:r>
              <a:rPr lang="en-US" sz="3200" dirty="0"/>
              <a:t> central.</a:t>
            </a:r>
          </a:p>
        </p:txBody>
      </p:sp>
    </p:spTree>
    <p:extLst>
      <p:ext uri="{BB962C8B-B14F-4D97-AF65-F5344CB8AC3E}">
        <p14:creationId xmlns:p14="http://schemas.microsoft.com/office/powerpoint/2010/main" val="11009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37E34D-D324-4485-98A0-E9B91AD14C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43698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B49655-0F37-4582-ADE2-CF5935BE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52282"/>
            <a:ext cx="4151376" cy="26854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Toma de decisiones basadas en datos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F92F7-B94B-48FD-BA88-725F6C16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4146834"/>
            <a:ext cx="3346704" cy="9326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157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8BB4A2-D931-428F-9E26-EBE4C58D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s-MX"/>
              <a:t>Requerimentos para la toma de decisiones basadas en datos.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33BCD-ED3F-4A8F-8010-C64CB335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s-MX" sz="2000"/>
              <a:t>Un entendimiento claro de la problemática que se desea solucionar</a:t>
            </a:r>
          </a:p>
          <a:p>
            <a:pPr lvl="1"/>
            <a:r>
              <a:rPr lang="es-MX" sz="2000"/>
              <a:t>Cuáles son las entidades involucradas</a:t>
            </a:r>
          </a:p>
          <a:p>
            <a:pPr lvl="1"/>
            <a:r>
              <a:rPr lang="es-MX" sz="2000"/>
              <a:t>Cuales son los sistemas que van a ser afectados</a:t>
            </a:r>
          </a:p>
          <a:p>
            <a:pPr lvl="1"/>
            <a:r>
              <a:rPr lang="es-MX" sz="2000"/>
              <a:t>Cuales deben de ser los resultados esperados.</a:t>
            </a:r>
          </a:p>
          <a:p>
            <a:pPr lvl="1"/>
            <a:r>
              <a:rPr lang="es-MX" sz="2000"/>
              <a:t>Claras métricas de éxito de la decisión.</a:t>
            </a:r>
            <a:endParaRPr lang="en-US" sz="200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FB4324C-BDAF-4406-BB58-CA5EDF690B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148" b="20074"/>
          <a:stretch/>
        </p:blipFill>
        <p:spPr>
          <a:xfrm>
            <a:off x="6417734" y="3433266"/>
            <a:ext cx="4935970" cy="15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e Good Place&quot; Chidi's Choice (TV Episode 2017) - IMDb">
            <a:extLst>
              <a:ext uri="{FF2B5EF4-FFF2-40B4-BE49-F238E27FC236}">
                <a16:creationId xmlns:a16="http://schemas.microsoft.com/office/drawing/2014/main" id="{A7984C35-02D4-4CDB-AB15-57F921510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7" b="9091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he Good Place&quot; Chidi's Choice (TV Episode 2017) - IMDb">
            <a:extLst>
              <a:ext uri="{FF2B5EF4-FFF2-40B4-BE49-F238E27FC236}">
                <a16:creationId xmlns:a16="http://schemas.microsoft.com/office/drawing/2014/main" id="{E9F9A6DC-DF9E-455D-9741-4AC966877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" r="27056" b="9091"/>
          <a:stretch/>
        </p:blipFill>
        <p:spPr bwMode="auto">
          <a:xfrm>
            <a:off x="10873918" y="5632004"/>
            <a:ext cx="1318081" cy="122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ood Place - NBC.com">
            <a:extLst>
              <a:ext uri="{FF2B5EF4-FFF2-40B4-BE49-F238E27FC236}">
                <a16:creationId xmlns:a16="http://schemas.microsoft.com/office/drawing/2014/main" id="{E3C37392-06B9-40B6-AADF-A38A435CC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453" y="5632004"/>
            <a:ext cx="2179546" cy="122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331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me Video: Yes Man">
            <a:extLst>
              <a:ext uri="{FF2B5EF4-FFF2-40B4-BE49-F238E27FC236}">
                <a16:creationId xmlns:a16="http://schemas.microsoft.com/office/drawing/2014/main" id="{8E256559-6817-493E-91CB-0CFF4169B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0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1D829-74E1-4DD1-83C0-F3E18FB4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4D7CD-340A-4F3A-B6A7-3A023A24D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Yes Man (2008) - IMDb">
            <a:extLst>
              <a:ext uri="{FF2B5EF4-FFF2-40B4-BE49-F238E27FC236}">
                <a16:creationId xmlns:a16="http://schemas.microsoft.com/office/drawing/2014/main" id="{562F4E25-10F1-46CC-BD9F-DA701FDC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9" b="9279"/>
          <a:stretch/>
        </p:blipFill>
        <p:spPr bwMode="auto"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4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inking, Fast and Slow: Kahneman PhD, Daniel: Amazon.com.mx: Libros">
            <a:extLst>
              <a:ext uri="{FF2B5EF4-FFF2-40B4-BE49-F238E27FC236}">
                <a16:creationId xmlns:a16="http://schemas.microsoft.com/office/drawing/2014/main" id="{707187B5-769C-40EC-98A7-DEFC7F90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D63E8B-B96C-4B3F-A46D-974CA047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Thinking Fast and Slow</a:t>
            </a:r>
          </a:p>
        </p:txBody>
      </p:sp>
    </p:spTree>
    <p:extLst>
      <p:ext uri="{BB962C8B-B14F-4D97-AF65-F5344CB8AC3E}">
        <p14:creationId xmlns:p14="http://schemas.microsoft.com/office/powerpoint/2010/main" val="419111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8B986E9E-AEC4-4E24-8CC9-039E8D734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-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5FFB1C66-D6AD-47B8-9A36-186920F295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-1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525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7EC850-C27A-4C82-9DCB-19DA1190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427BBA-05B7-4FB9-B760-C3463BED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dirty="0" err="1"/>
              <a:t>Decisi</a:t>
            </a:r>
            <a:r>
              <a:rPr lang="es-MX" dirty="0" err="1"/>
              <a:t>ón</a:t>
            </a:r>
            <a:r>
              <a:rPr lang="es-MX" dirty="0"/>
              <a:t> tipo 1</a:t>
            </a:r>
          </a:p>
          <a:p>
            <a:pPr lvl="1"/>
            <a:r>
              <a:rPr lang="es-MX" sz="2800" dirty="0"/>
              <a:t>Son decisiones viscerales</a:t>
            </a:r>
          </a:p>
          <a:p>
            <a:pPr lvl="1"/>
            <a:r>
              <a:rPr lang="es-MX" sz="2800" dirty="0"/>
              <a:t>No se piensa, se reacciona</a:t>
            </a:r>
          </a:p>
          <a:p>
            <a:pPr lvl="1"/>
            <a:r>
              <a:rPr lang="es-MX" sz="2800" dirty="0"/>
              <a:t>A la medida que vamos ganando experiencia, estas decisiones se aplican a varios temas.</a:t>
            </a:r>
          </a:p>
          <a:p>
            <a:pPr lvl="1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hitting a ball with a racket&#10;&#10;Description automatically generated">
            <a:extLst>
              <a:ext uri="{FF2B5EF4-FFF2-40B4-BE49-F238E27FC236}">
                <a16:creationId xmlns:a16="http://schemas.microsoft.com/office/drawing/2014/main" id="{212128DE-9738-4501-B9F2-59B05240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3191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2C61-8D49-4649-9CFF-51E5DB599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s-MX" dirty="0"/>
              <a:t>Tipos de </a:t>
            </a:r>
            <a:r>
              <a:rPr lang="es-MX" dirty="0" err="1"/>
              <a:t>decision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903B5-3FAF-4030-B9A7-709913595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s-MX" dirty="0"/>
              <a:t>Decisión tipo 2</a:t>
            </a:r>
          </a:p>
          <a:p>
            <a:pPr lvl="1"/>
            <a:r>
              <a:rPr lang="en-US" sz="2800" dirty="0"/>
              <a:t>Son </a:t>
            </a:r>
            <a:r>
              <a:rPr lang="en-US" sz="2800" dirty="0" err="1"/>
              <a:t>decisiones</a:t>
            </a:r>
            <a:r>
              <a:rPr lang="en-US" sz="2800" dirty="0"/>
              <a:t> que </a:t>
            </a:r>
            <a:r>
              <a:rPr lang="en-US" sz="2800" dirty="0" err="1"/>
              <a:t>uno</a:t>
            </a:r>
            <a:r>
              <a:rPr lang="en-US" sz="2800" dirty="0"/>
              <a:t>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darse</a:t>
            </a:r>
            <a:r>
              <a:rPr lang="en-US" sz="2800" dirty="0"/>
              <a:t> el </a:t>
            </a:r>
            <a:r>
              <a:rPr lang="en-US" sz="2800" dirty="0" err="1"/>
              <a:t>tiempo</a:t>
            </a:r>
            <a:r>
              <a:rPr lang="en-US" sz="2800" dirty="0"/>
              <a:t> de </a:t>
            </a:r>
            <a:r>
              <a:rPr lang="en-US" sz="2800" dirty="0" err="1"/>
              <a:t>evaluar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Implican</a:t>
            </a:r>
            <a:r>
              <a:rPr lang="en-US" sz="2800" dirty="0"/>
              <a:t> </a:t>
            </a:r>
            <a:r>
              <a:rPr lang="en-US" sz="2800" dirty="0" err="1"/>
              <a:t>calculos</a:t>
            </a:r>
            <a:r>
              <a:rPr lang="en-US" sz="2800" dirty="0"/>
              <a:t>, por mas </a:t>
            </a:r>
            <a:r>
              <a:rPr lang="es-MX" sz="2800" dirty="0"/>
              <a:t>experiencia</a:t>
            </a:r>
            <a:r>
              <a:rPr lang="en-US" sz="2800" dirty="0"/>
              <a:t> que </a:t>
            </a:r>
            <a:r>
              <a:rPr lang="es-MX" sz="2800" dirty="0"/>
              <a:t>tengas</a:t>
            </a:r>
          </a:p>
          <a:p>
            <a:pPr lvl="1"/>
            <a:r>
              <a:rPr lang="en-US" sz="2800" dirty="0" err="1"/>
              <a:t>Muchas</a:t>
            </a:r>
            <a:r>
              <a:rPr lang="en-US" sz="2800" dirty="0"/>
              <a:t> </a:t>
            </a:r>
            <a:r>
              <a:rPr lang="en-US" sz="2800" dirty="0" err="1"/>
              <a:t>veces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tipo</a:t>
            </a:r>
            <a:r>
              <a:rPr lang="en-US" sz="2800" dirty="0"/>
              <a:t> de decision </a:t>
            </a:r>
            <a:r>
              <a:rPr lang="en-US" sz="2800" dirty="0" err="1"/>
              <a:t>requiere</a:t>
            </a:r>
            <a:r>
              <a:rPr lang="en-US" sz="2800" dirty="0"/>
              <a:t> un </a:t>
            </a:r>
            <a:r>
              <a:rPr lang="es-MX" sz="2800" dirty="0"/>
              <a:t>consenso</a:t>
            </a:r>
            <a:r>
              <a:rPr lang="en-US" sz="2800" dirty="0"/>
              <a:t>.</a:t>
            </a:r>
          </a:p>
          <a:p>
            <a:pPr lvl="1"/>
            <a:endParaRPr lang="en-US" sz="2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outdoor, person, road, group&#10;&#10;Description automatically generated">
            <a:extLst>
              <a:ext uri="{FF2B5EF4-FFF2-40B4-BE49-F238E27FC236}">
                <a16:creationId xmlns:a16="http://schemas.microsoft.com/office/drawing/2014/main" id="{CAD130C0-0B46-4B20-B63E-BFC1A85D3F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B0502-F8B8-44E5-B21C-E6F7C09BA4BE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pedia.org/wiki/Lake_Biwa_Marath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2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oup of people in a room&#10;&#10;Description automatically generated">
            <a:extLst>
              <a:ext uri="{FF2B5EF4-FFF2-40B4-BE49-F238E27FC236}">
                <a16:creationId xmlns:a16="http://schemas.microsoft.com/office/drawing/2014/main" id="{E542B197-D87E-48BB-A647-B56B7E4799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7C0F3-D3EC-43AD-999D-7EA5560C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Una ciudad tiene múltiples decisiones tipo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08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1599</TotalTime>
  <Words>292</Words>
  <Application>Microsoft Office PowerPoint</Application>
  <PresentationFormat>Widescreen</PresentationFormat>
  <Paragraphs>35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5" baseType="lpstr">
      <vt:lpstr>Arial</vt:lpstr>
      <vt:lpstr>Avenir Next LT Pro</vt:lpstr>
      <vt:lpstr>Calibri</vt:lpstr>
      <vt:lpstr>Calibri Light</vt:lpstr>
      <vt:lpstr>Office Theme</vt:lpstr>
      <vt:lpstr>Toma de Decisiones utilizando Data Science y Big Data</vt:lpstr>
      <vt:lpstr>Toma de decisiones basadas en datos</vt:lpstr>
      <vt:lpstr>PowerPoint Presentation</vt:lpstr>
      <vt:lpstr>PowerPoint Presentation</vt:lpstr>
      <vt:lpstr>Thinking Fast and Slow</vt:lpstr>
      <vt:lpstr>PowerPoint Presentation</vt:lpstr>
      <vt:lpstr>Tipos de decision</vt:lpstr>
      <vt:lpstr>Tipos de decision</vt:lpstr>
      <vt:lpstr>Una ciudad tiene múltiples decisiones tipo 1</vt:lpstr>
      <vt:lpstr>Las decisiones tipo 2 por lo general afectan a la ciudad a largo plazo.</vt:lpstr>
      <vt:lpstr>Que pasa cuando usamos el sistema 2 en lo que debería ser un sistema 1?</vt:lpstr>
      <vt:lpstr>Terremoto de Japón en el 2011, y desastre de Fukushima</vt:lpstr>
      <vt:lpstr>PowerPoint Presentation</vt:lpstr>
      <vt:lpstr>Que tipo de decisión debería usar los datos?</vt:lpstr>
      <vt:lpstr>Debe usarse IA para toda la toma de decisiones?</vt:lpstr>
      <vt:lpstr>Human + AI</vt:lpstr>
      <vt:lpstr>PowerPoint Presentation</vt:lpstr>
      <vt:lpstr>PowerPoint Presentation</vt:lpstr>
      <vt:lpstr>PowerPoint Presentation</vt:lpstr>
      <vt:lpstr>Requerimentos para la toma de decisiones basadas en datos.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 de Decisiones utilizando Data Science y Big Data</dc:title>
  <dc:creator>Leon Felipe Palafox Novack</dc:creator>
  <cp:lastModifiedBy>LEON FELIPE PALAFOX NOVACK</cp:lastModifiedBy>
  <cp:revision>15</cp:revision>
  <dcterms:created xsi:type="dcterms:W3CDTF">2020-06-03T23:08:25Z</dcterms:created>
  <dcterms:modified xsi:type="dcterms:W3CDTF">2021-04-30T23:49:37Z</dcterms:modified>
</cp:coreProperties>
</file>